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3bdc39f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e3bdc39f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3bdc39fc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3bdc39fc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3bdc39f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e3bdc39f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3bdc39fc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3bdc39fc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3bdc39fc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e3bdc39fc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3bdc39f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e3bdc39f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3bdc39f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e3bdc39f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3bdc39f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e3bdc39f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e3bdc39f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e3bdc39f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Localized attempts: </a:t>
            </a:r>
            <a:endParaRPr/>
          </a:p>
          <a:p>
            <a:pPr marL="914400" lvl="1" indent="-30480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 law denying bail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Oakland pushing Nordic Model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 neighborhoods mobilizing against street workers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3bdc39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3bdc39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3bdc39fc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e3bdc39fc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 points: </a:t>
            </a: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3bdc39f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3bdc39f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3bdc39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3bdc39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Screening platforms such as Verify Him,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3bdc39f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3bdc39f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3bdc39f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e3bdc39f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100" cy="211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4128483" y="4355907"/>
            <a:ext cx="3935100" cy="93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300" cy="23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15600" y="185517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700" cy="21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2191" y="1952647"/>
            <a:ext cx="8661400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1350683" y="579718"/>
            <a:ext cx="97715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US legislation is harming Sex Workers Worldwide</a:t>
            </a: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1632200" y="5000300"/>
            <a:ext cx="84369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An Occupational Health and Safety clinic for and by Sex Workers in San Francisco, California, USA.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Sex Work as Sole Source of Income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212400" y="16382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0500" marR="152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Was Sex Work your only means of income before FOSTA passed?</a:t>
            </a:r>
            <a:endParaRPr sz="1900" b="1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833" y="2577734"/>
            <a:ext cx="7063935" cy="35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468533" y="2233567"/>
            <a:ext cx="40857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Lato"/>
                <a:ea typeface="Lato"/>
                <a:cs typeface="Lato"/>
                <a:sym typeface="Lato"/>
              </a:rPr>
              <a:t>70% of participants (188 people) cited sex work as their sole form of income, before FOSTA passed.</a:t>
            </a:r>
            <a:endParaRPr sz="1900" b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latin typeface="Lato"/>
                <a:ea typeface="Lato"/>
                <a:cs typeface="Lato"/>
                <a:sym typeface="Lato"/>
              </a:rPr>
              <a:t>Testimonials: 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1600">
                <a:latin typeface="Lato"/>
                <a:ea typeface="Lato"/>
                <a:cs typeface="Lato"/>
                <a:sym typeface="Lato"/>
              </a:rPr>
            </a:b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Lato"/>
                <a:ea typeface="Lato"/>
                <a:cs typeface="Lato"/>
                <a:sym typeface="Lato"/>
              </a:rPr>
              <a:t>“Being disabled it provided enough money to cover bills that my disability checks could not”</a:t>
            </a:r>
            <a:endParaRPr sz="1600" i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Lato"/>
                <a:ea typeface="Lato"/>
                <a:cs typeface="Lato"/>
                <a:sym typeface="Lato"/>
              </a:rPr>
              <a:t>“I have other side hustles but sex work pays my rent and bills”</a:t>
            </a:r>
            <a:endParaRPr sz="1600" i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-US" sz="1600" i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 have always had mental and physical disabilities. Suicide is much more tempting now that my income and choice of profession is threatened.”</a:t>
            </a:r>
            <a:endParaRPr sz="1600" i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8232300" y="6193425"/>
            <a:ext cx="3625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 of J. Brown, COYOTE RI, 2018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Sex Worker as a Breadwinner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300" y="1979533"/>
            <a:ext cx="4343332" cy="360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00" y="1957387"/>
            <a:ext cx="5591100" cy="264794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146667" y="1427533"/>
            <a:ext cx="5424900" cy="95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Are you the sole provider for your family?</a:t>
            </a:r>
            <a:endParaRPr sz="1900" b="1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endParaRPr sz="1900"/>
          </a:p>
        </p:txBody>
      </p:sp>
      <p:sp>
        <p:nvSpPr>
          <p:cNvPr id="220" name="Google Shape;220;p35"/>
          <p:cNvSpPr txBox="1"/>
          <p:nvPr/>
        </p:nvSpPr>
        <p:spPr>
          <a:xfrm>
            <a:off x="6262817" y="5481167"/>
            <a:ext cx="46107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89% of participants (239 people) claimed to be supporting between 1-6 dependants.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latin typeface="Lato"/>
                <a:ea typeface="Lato"/>
                <a:cs typeface="Lato"/>
                <a:sym typeface="Lato"/>
              </a:rPr>
              <a:t>* 11% (30 people) claimed no dependants.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736267" y="5481167"/>
            <a:ext cx="46107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77% of participants (207 people) reported being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The sole providers for their families.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5892800" y="1458200"/>
            <a:ext cx="6626700" cy="95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How many family members are you supporting?</a:t>
            </a:r>
            <a:endParaRPr sz="1900" b="1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endParaRPr sz="1900"/>
          </a:p>
        </p:txBody>
      </p:sp>
      <p:sp>
        <p:nvSpPr>
          <p:cNvPr id="223" name="Google Shape;223;p35"/>
          <p:cNvSpPr txBox="1"/>
          <p:nvPr/>
        </p:nvSpPr>
        <p:spPr>
          <a:xfrm>
            <a:off x="8702900" y="6455475"/>
            <a:ext cx="38166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 of J. Brown, COYOTE RI, 2018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675" y="1783650"/>
            <a:ext cx="9535706" cy="17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50" y="496225"/>
            <a:ext cx="10012125" cy="12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150" y="3947850"/>
            <a:ext cx="9658352" cy="1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632174" y="5946700"/>
            <a:ext cx="2437200" cy="6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25" y="0"/>
            <a:ext cx="10259801" cy="66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75" y="152400"/>
            <a:ext cx="4328054" cy="6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008" y="152400"/>
            <a:ext cx="2337003" cy="6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1889" y="152400"/>
            <a:ext cx="3370135" cy="653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b="1"/>
              <a:t>International fallout</a:t>
            </a:r>
            <a:endParaRPr sz="5400" b="1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/>
              <a:t>Voluntary self-censorship of sites</a:t>
            </a:r>
            <a:endParaRPr sz="3000"/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/>
              <a:t>Backpage shutdown</a:t>
            </a:r>
            <a:endParaRPr sz="3000"/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Adoption in other countries?</a:t>
            </a:r>
            <a:endParaRPr sz="3000"/>
          </a:p>
        </p:txBody>
      </p:sp>
      <p:pic>
        <p:nvPicPr>
          <p:cNvPr id="251" name="Google Shape;251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Australia </a:t>
            </a:r>
            <a:r>
              <a:rPr lang="en-US" sz="3000"/>
              <a:t>(special thanks to Scarlet Alliance, Australia)</a:t>
            </a:r>
            <a:endParaRPr sz="3000"/>
          </a:p>
        </p:txBody>
      </p:sp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838200" y="1374325"/>
            <a:ext cx="10515600" cy="48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Increased “intense presentations” (dire need for support w/ housing, childcare, mental breakdowns, etc.)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Lower income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Fake classified ads popping up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Reduced access for older and gender non-conforming workers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Ad sites requiring legal ID </a:t>
            </a:r>
            <a:endParaRPr/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Increased street work = still criminalized, more competitive</a:t>
            </a:r>
            <a:endParaRPr/>
          </a:p>
        </p:txBody>
      </p:sp>
      <p:pic>
        <p:nvPicPr>
          <p:cNvPr id="258" name="Google Shape;258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56300" y="6058300"/>
            <a:ext cx="2115600" cy="5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next? </a:t>
            </a:r>
            <a:endParaRPr/>
          </a:p>
        </p:txBody>
      </p:sp>
      <p:pic>
        <p:nvPicPr>
          <p:cNvPr id="264" name="Google Shape;264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FOSTA/ SESTA Pushback</a:t>
            </a:r>
            <a:endParaRPr b="1"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1106125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Lawsuit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Community organizing and mobilizations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Defeat of California’s SB 1204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New discourse in media </a:t>
            </a:r>
            <a:endParaRPr/>
          </a:p>
          <a:p>
            <a:pPr marL="457200" lvl="0" indent="-406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Developing new safety harm reduction strategies</a:t>
            </a:r>
            <a:endParaRPr/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Renewed push for national anti-criminalization</a:t>
            </a:r>
            <a:endParaRPr/>
          </a:p>
        </p:txBody>
      </p:sp>
      <p:pic>
        <p:nvPicPr>
          <p:cNvPr id="271" name="Google Shape;27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New Threats</a:t>
            </a:r>
            <a:endParaRPr b="1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Localized attempts at further curbing sex work</a:t>
            </a:r>
            <a:endParaRPr sz="300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S2080 “End Banking for Human Traffickers Act”</a:t>
            </a:r>
            <a:endParaRPr sz="300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HR 2219 “End Banking for Human Traffickers Act”</a:t>
            </a:r>
            <a:endParaRPr sz="3000"/>
          </a:p>
        </p:txBody>
      </p:sp>
      <p:pic>
        <p:nvPicPr>
          <p:cNvPr id="278" name="Google Shape;278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is the law in the US re: sex work?</a:t>
            </a:r>
            <a:r>
              <a:rPr lang="en-US"/>
              <a:t> 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838200" y="17712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2"/>
          </p:nvPr>
        </p:nvSpPr>
        <p:spPr>
          <a:xfrm>
            <a:off x="4309125" y="2104500"/>
            <a:ext cx="2837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u="sng"/>
              <a:t>Grey Area</a:t>
            </a:r>
            <a:endParaRPr sz="2400" b="1" u="sng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BDSM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Sugar babying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Sex surrogacy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Professional cuddlers</a:t>
            </a:r>
            <a:endParaRPr sz="2400"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4"/>
          </p:nvPr>
        </p:nvSpPr>
        <p:spPr>
          <a:xfrm>
            <a:off x="8068150" y="2104500"/>
            <a:ext cx="2939100" cy="342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/>
              <a:t>Legal</a:t>
            </a:r>
            <a:endParaRPr sz="2400" b="1" u="sng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Stripping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Webcamming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Sex toy shops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Porn </a:t>
            </a:r>
            <a:endParaRPr sz="2400"/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1047750" y="2245175"/>
            <a:ext cx="2939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Illegal</a:t>
            </a:r>
            <a:endParaRPr sz="24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Full-service escorting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Sensual Massage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Oral sex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How can you help?</a:t>
            </a:r>
            <a:r>
              <a:rPr lang="en-US"/>
              <a:t> 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/>
              <a:t>Center and include sex workers in all your work! </a:t>
            </a:r>
            <a:endParaRPr sz="3600"/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/>
              <a:t>Ensure we have a seat at the table</a:t>
            </a:r>
            <a:endParaRPr sz="3600"/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/>
              <a:t>Stand with us when we ask for support</a:t>
            </a:r>
            <a:endParaRPr sz="3600"/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Intersect your movement with ours</a:t>
            </a:r>
            <a:endParaRPr sz="36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285" name="Google Shape;285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l="39081" t="21385" r="15798" b="4574"/>
          <a:stretch/>
        </p:blipFill>
        <p:spPr>
          <a:xfrm>
            <a:off x="3488950" y="1322450"/>
            <a:ext cx="5655050" cy="52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 descr="https://cdn1.internetassociation.org/wp-content/themes/madeoftubes/parallax/img/ia-logo-website-20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293" y="364543"/>
            <a:ext cx="39909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620249" y="5932650"/>
            <a:ext cx="21771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</a:rPr>
              <a:t>Eros Guide raided by Homeland Security</a:t>
            </a:r>
            <a:endParaRPr b="1"/>
          </a:p>
        </p:txBody>
      </p:sp>
      <p:pic>
        <p:nvPicPr>
          <p:cNvPr id="159" name="Google Shape;159;p28" descr="Report: Eros-Guide's Call Center Is Raid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2018" y="1690700"/>
            <a:ext cx="77256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497774" y="5812825"/>
            <a:ext cx="2245200" cy="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ctrTitle"/>
          </p:nvPr>
        </p:nvSpPr>
        <p:spPr>
          <a:xfrm>
            <a:off x="1228275" y="1238249"/>
            <a:ext cx="9144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</a:rPr>
              <a:t>What is SESTA and FOSTA?</a:t>
            </a:r>
            <a:endParaRPr b="1"/>
          </a:p>
        </p:txBody>
      </p:sp>
      <p:sp>
        <p:nvSpPr>
          <p:cNvPr id="166" name="Google Shape;166;p29"/>
          <p:cNvSpPr txBox="1">
            <a:spLocks noGrp="1"/>
          </p:cNvSpPr>
          <p:nvPr>
            <p:ph type="subTitle" idx="1"/>
          </p:nvPr>
        </p:nvSpPr>
        <p:spPr>
          <a:xfrm>
            <a:off x="1054500" y="2556950"/>
            <a:ext cx="10083000" cy="3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/>
              <a:t>“Stop Enabling Sex Trafficking Act” and “Fight Online Sex Trafficking Act”</a:t>
            </a:r>
            <a:endParaRPr sz="2800"/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Spring 2018</a:t>
            </a:r>
            <a:endParaRPr sz="2800"/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Bipartisan support</a:t>
            </a:r>
            <a:endParaRPr sz="2800"/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Explicitly includes consensual ‘prostitution’</a:t>
            </a:r>
            <a:endParaRPr sz="2800"/>
          </a:p>
        </p:txBody>
      </p:sp>
      <p:pic>
        <p:nvPicPr>
          <p:cNvPr id="167" name="Google Shape;167;p2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ctrTitle"/>
          </p:nvPr>
        </p:nvSpPr>
        <p:spPr>
          <a:xfrm>
            <a:off x="1524000" y="1728099"/>
            <a:ext cx="9144000" cy="112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What is SESTA and FOSTA?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1"/>
          </p:nvPr>
        </p:nvSpPr>
        <p:spPr>
          <a:xfrm>
            <a:off x="1524000" y="2254676"/>
            <a:ext cx="9144000" cy="29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/>
              <a:t>Eliminates section 230 of Communications Decency Act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Websites legally liable for all content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Allows anyone to sue websites </a:t>
            </a: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ctrTitle"/>
          </p:nvPr>
        </p:nvSpPr>
        <p:spPr>
          <a:xfrm>
            <a:off x="1524000" y="1047723"/>
            <a:ext cx="9144000" cy="92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/>
              <a:t>Domestic Ramifications</a:t>
            </a:r>
            <a:endParaRPr sz="5400" b="1"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1524000" y="2122725"/>
            <a:ext cx="9144000" cy="36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Voluntary self-closure of ad sites &amp; screening platforms 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Widespread loss of income- panic among sex workers</a:t>
            </a:r>
            <a:endParaRPr sz="2800"/>
          </a:p>
          <a:p>
            <a:pPr marL="13716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Go to streets or don’t work at all?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Neighborhood complaints leading to increased policing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/>
              <a:t>Actual trafficking much harder to find</a:t>
            </a:r>
            <a:endParaRPr sz="2800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81" name="Google Shape;181;p3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85469" y="5703948"/>
            <a:ext cx="2700600" cy="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15600" y="3186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SUMMARY OF IMPACT</a:t>
            </a:r>
            <a:endParaRPr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304800" y="1692067"/>
            <a:ext cx="36933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/>
              <a:t>DECREASES IN:</a:t>
            </a:r>
            <a:endParaRPr sz="1900" b="1" u="sng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accent5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Income for sex workers</a:t>
            </a:r>
            <a:endParaRPr sz="1900">
              <a:solidFill>
                <a:srgbClr val="98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Available clients</a:t>
            </a:r>
            <a:endParaRPr sz="1900">
              <a:solidFill>
                <a:srgbClr val="98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Screening practices</a:t>
            </a:r>
            <a:br>
              <a:rPr lang="en-US" sz="1900">
                <a:solidFill>
                  <a:srgbClr val="980000"/>
                </a:solidFill>
              </a:rPr>
            </a:b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Worker bargaining power</a:t>
            </a:r>
            <a:endParaRPr sz="1900">
              <a:solidFill>
                <a:srgbClr val="98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endParaRPr sz="1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88" name="Google Shape;188;p32"/>
          <p:cNvSpPr txBox="1"/>
          <p:nvPr/>
        </p:nvSpPr>
        <p:spPr>
          <a:xfrm>
            <a:off x="7794567" y="1656600"/>
            <a:ext cx="44781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/>
              <a:t>INCREASE IN:</a:t>
            </a:r>
            <a:endParaRPr sz="1900" b="1" u="sng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Risk taking by sex workers</a:t>
            </a:r>
            <a:endParaRPr sz="1900">
              <a:solidFill>
                <a:srgbClr val="98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Contact from “pimps”</a:t>
            </a:r>
            <a:endParaRPr sz="1900">
              <a:solidFill>
                <a:srgbClr val="98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Predators preying on desperation</a:t>
            </a:r>
            <a:br>
              <a:rPr lang="en-US" sz="1900">
                <a:solidFill>
                  <a:srgbClr val="980000"/>
                </a:solidFill>
              </a:rPr>
            </a:br>
            <a:endParaRPr sz="1900">
              <a:solidFill>
                <a:srgbClr val="980000"/>
              </a:solidFill>
            </a:endParaRPr>
          </a:p>
          <a:p>
            <a:pPr marL="609600" lvl="0" indent="-425450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>
                <a:solidFill>
                  <a:srgbClr val="980000"/>
                </a:solidFill>
              </a:rPr>
              <a:t>Demands for cheaper services</a:t>
            </a:r>
            <a:r>
              <a:rPr lang="en-US" sz="1900"/>
              <a:t/>
            </a:r>
            <a:br>
              <a:rPr lang="en-US" sz="1900"/>
            </a:br>
            <a:endParaRPr sz="1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500" y="1458200"/>
            <a:ext cx="4080068" cy="511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8109850" y="5919100"/>
            <a:ext cx="3780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 of Juliana Brown, COYOTE RI 2018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5049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Backpage Closure and Loss of Income 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6181233" y="1427533"/>
            <a:ext cx="5702400" cy="116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33E48"/>
                </a:solidFill>
              </a:rPr>
              <a:t>How long was after backpage closed where you unable to support yourself and those dependent on you?</a:t>
            </a:r>
            <a:endParaRPr sz="1600" b="1">
              <a:solidFill>
                <a:srgbClr val="333E48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t="16485" r="41421"/>
          <a:stretch/>
        </p:blipFill>
        <p:spPr>
          <a:xfrm>
            <a:off x="5348433" y="2396800"/>
            <a:ext cx="5331998" cy="29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6872417" y="5582767"/>
            <a:ext cx="46107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Lato"/>
                <a:ea typeface="Lato"/>
                <a:cs typeface="Lato"/>
                <a:sym typeface="Lato"/>
              </a:rPr>
              <a:t>45% of participants (117 people) affected</a:t>
            </a: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* 130 people reported still being able to support themselves and dependants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49867" y="1427533"/>
            <a:ext cx="4501500" cy="95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33E48"/>
                </a:solidFill>
              </a:rPr>
              <a:t>How long after Backpage closed did you observe a change in your income?</a:t>
            </a:r>
            <a:endParaRPr sz="1600" b="1">
              <a:solidFill>
                <a:srgbClr val="333E48"/>
              </a:solidFill>
            </a:endParaRPr>
          </a:p>
          <a:p>
            <a:pPr marL="190500" marR="152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endParaRPr sz="1600"/>
          </a:p>
        </p:txBody>
      </p:sp>
      <p:sp>
        <p:nvSpPr>
          <p:cNvPr id="200" name="Google Shape;200;p33"/>
          <p:cNvSpPr txBox="1"/>
          <p:nvPr/>
        </p:nvSpPr>
        <p:spPr>
          <a:xfrm>
            <a:off x="939467" y="5582767"/>
            <a:ext cx="46107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Lato"/>
                <a:ea typeface="Lato"/>
                <a:cs typeface="Lato"/>
                <a:sym typeface="Lato"/>
              </a:rPr>
              <a:t>70% of participants (186 people) affected</a:t>
            </a: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* 70 people reported not yet being affected</a:t>
            </a:r>
            <a:endParaRPr sz="1200" i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17" y="2187967"/>
            <a:ext cx="5702299" cy="30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9181550" y="6420625"/>
            <a:ext cx="2760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Courtesy of COYOTE RI,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Macintosh PowerPoint</Application>
  <PresentationFormat>Widescreen</PresentationFormat>
  <Paragraphs>121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Lato</vt:lpstr>
      <vt:lpstr>Playfair Display</vt:lpstr>
      <vt:lpstr>Office Theme</vt:lpstr>
      <vt:lpstr>Coral</vt:lpstr>
      <vt:lpstr>PowerPoint Presentation</vt:lpstr>
      <vt:lpstr>What is the law in the US re: sex work? </vt:lpstr>
      <vt:lpstr>PowerPoint Presentation</vt:lpstr>
      <vt:lpstr>Eros Guide raided by Homeland Security</vt:lpstr>
      <vt:lpstr>What is SESTA and FOSTA?</vt:lpstr>
      <vt:lpstr>What is SESTA and FOSTA? </vt:lpstr>
      <vt:lpstr>Domestic Ramifications</vt:lpstr>
      <vt:lpstr>SUMMARY OF IMPACT</vt:lpstr>
      <vt:lpstr>Backpage Closure and Loss of Income </vt:lpstr>
      <vt:lpstr>Sex Work as Sole Source of Income</vt:lpstr>
      <vt:lpstr>Sex Worker as a Breadwinner</vt:lpstr>
      <vt:lpstr>PowerPoint Presentation</vt:lpstr>
      <vt:lpstr>PowerPoint Presentation</vt:lpstr>
      <vt:lpstr>PowerPoint Presentation</vt:lpstr>
      <vt:lpstr>International fallout</vt:lpstr>
      <vt:lpstr>Australia (special thanks to Scarlet Alliance, Australia)</vt:lpstr>
      <vt:lpstr>What’s next? </vt:lpstr>
      <vt:lpstr>FOSTA/ SESTA Pushback</vt:lpstr>
      <vt:lpstr>New Threats</vt:lpstr>
      <vt:lpstr>How can you help?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Luca D</cp:lastModifiedBy>
  <cp:revision>1</cp:revision>
  <dcterms:modified xsi:type="dcterms:W3CDTF">2018-07-23T11:36:20Z</dcterms:modified>
</cp:coreProperties>
</file>